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A1BD3CA-26F1-417C-BF88-2B0AF52B5C2F}">
          <p14:sldIdLst>
            <p14:sldId id="256"/>
            <p14:sldId id="257"/>
            <p14:sldId id="258"/>
            <p14:sldId id="260"/>
            <p14:sldId id="259"/>
            <p14:sldId id="261"/>
            <p14:sldId id="262"/>
            <p14:sldId id="263"/>
            <p14:sldId id="264"/>
            <p14:sldId id="265"/>
            <p14:sldId id="266"/>
            <p14:sldId id="268"/>
            <p14:sldId id="267"/>
            <p14:sldId id="269"/>
            <p14:sldId id="270"/>
            <p14:sldId id="27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01EF"/>
    <a:srgbClr val="86E2EC"/>
    <a:srgbClr val="7C76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 autoAdjust="0"/>
    <p:restoredTop sz="94687" autoAdjust="0"/>
  </p:normalViewPr>
  <p:slideViewPr>
    <p:cSldViewPr>
      <p:cViewPr>
        <p:scale>
          <a:sx n="100" d="100"/>
          <a:sy n="100" d="100"/>
        </p:scale>
        <p:origin x="-390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-2970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C03E5B-DF5A-4DF8-BE57-296FC12E8441}" type="datetimeFigureOut">
              <a:rPr lang="zh-CN" altLang="en-US" smtClean="0"/>
              <a:t>2014/6/9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0432F-B001-43D7-B25D-2CAB51501E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880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 b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zh-CN" dirty="0" smtClean="0"/>
              <a:t>2014/5/30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52400" y="102816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B0F0"/>
                </a:solidFill>
              </a:rPr>
              <a:t>FANTASTIC</a:t>
            </a:r>
            <a:r>
              <a:rPr lang="en-US" altLang="zh-CN" baseline="0" dirty="0" smtClean="0">
                <a:solidFill>
                  <a:srgbClr val="00B0F0"/>
                </a:solidFill>
              </a:rPr>
              <a:t> LABORATORY</a:t>
            </a:r>
            <a:endParaRPr lang="zh-CN" altLang="en-US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C01EF"/>
                </a:solidFill>
                <a:latin typeface="幼圆" pitchFamily="49" charset="-122"/>
                <a:ea typeface="幼圆" pitchFamily="49" charset="-122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924800" cy="45259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799" y="152400"/>
            <a:ext cx="5791201" cy="8468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2" descr="C:\Users\CARL\Desktop\毕业设计\PPT 素材\QQ截图20140530121139.jp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57599"/>
            <a:ext cx="9144000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3657599"/>
            <a:ext cx="9144000" cy="3200400"/>
          </a:xfrm>
          <a:prstGeom prst="rect">
            <a:avLst/>
          </a:prstGeom>
          <a:gradFill>
            <a:gsLst>
              <a:gs pos="5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49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7272337" y="550423"/>
            <a:ext cx="1985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0C01EF"/>
                </a:solidFill>
              </a:rPr>
              <a:t>FANTASTIC</a:t>
            </a:r>
            <a:r>
              <a:rPr lang="en-US" altLang="zh-CN" sz="2000" baseline="0" dirty="0" smtClean="0">
                <a:solidFill>
                  <a:srgbClr val="0C01EF"/>
                </a:solidFill>
              </a:rPr>
              <a:t> LAB</a:t>
            </a:r>
            <a:endParaRPr lang="zh-CN" altLang="en-US" sz="2000" dirty="0">
              <a:solidFill>
                <a:srgbClr val="0C01EF"/>
              </a:solidFill>
            </a:endParaRPr>
          </a:p>
        </p:txBody>
      </p:sp>
      <p:pic>
        <p:nvPicPr>
          <p:cNvPr id="3076" name="Picture 4" descr="C:\Users\CARL\Desktop\毕业设计\PPT 素材\logo.png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93374"/>
            <a:ext cx="719137" cy="74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/>
          <p:cNvCxnSpPr/>
          <p:nvPr userDrawn="1"/>
        </p:nvCxnSpPr>
        <p:spPr>
          <a:xfrm flipV="1">
            <a:off x="636984" y="990600"/>
            <a:ext cx="8202216" cy="6819"/>
          </a:xfrm>
          <a:prstGeom prst="line">
            <a:avLst/>
          </a:prstGeom>
          <a:ln w="47625">
            <a:gradFill flip="none" rotWithShape="1">
              <a:gsLst>
                <a:gs pos="0">
                  <a:srgbClr val="0C01EF">
                    <a:lumMod val="60000"/>
                    <a:lumOff val="40000"/>
                  </a:srgbClr>
                </a:gs>
                <a:gs pos="100000">
                  <a:schemeClr val="accent1">
                    <a:tint val="23500"/>
                    <a:satMod val="160000"/>
                    <a:lumMod val="0"/>
                    <a:lumOff val="100000"/>
                  </a:schemeClr>
                </a:gs>
              </a:gsLst>
              <a:lin ang="0" scaled="0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9" idx="2"/>
          </p:cNvCxnSpPr>
          <p:nvPr userDrawn="1"/>
        </p:nvCxnSpPr>
        <p:spPr>
          <a:xfrm>
            <a:off x="457199" y="1214942"/>
            <a:ext cx="0" cy="3702483"/>
          </a:xfrm>
          <a:prstGeom prst="line">
            <a:avLst/>
          </a:prstGeom>
          <a:ln w="47625">
            <a:gradFill flip="none" rotWithShape="1">
              <a:gsLst>
                <a:gs pos="0">
                  <a:srgbClr val="0C01EF">
                    <a:lumMod val="60000"/>
                    <a:lumOff val="40000"/>
                  </a:srgbClr>
                </a:gs>
                <a:gs pos="100000">
                  <a:schemeClr val="accent1">
                    <a:tint val="23500"/>
                    <a:satMod val="160000"/>
                    <a:lumMod val="0"/>
                    <a:lumOff val="100000"/>
                  </a:schemeClr>
                </a:gs>
              </a:gsLst>
              <a:lin ang="5400000" scaled="0"/>
              <a:tileRect/>
            </a:gradFill>
          </a:ln>
          <a:effectLst>
            <a:outerShdw blurRad="63500" sx="102000" sy="102000" algn="ctr" rotWithShape="0">
              <a:schemeClr val="accent5">
                <a:lumMod val="40000"/>
                <a:lumOff val="60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4" descr="C:\Users\CARL\Desktop\毕业设计\PPT 素材\logo.png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14" y="841086"/>
            <a:ext cx="359569" cy="37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600200"/>
            <a:ext cx="7848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>
          <a:xfrm>
            <a:off x="315514" y="6315074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40685D-9510-4CDA-A4C5-28A7B21451F3}" type="datetime1">
              <a:rPr lang="zh-CN" altLang="en-US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2014/6/9</a:t>
            </a:fld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0C01EF"/>
          </a:solidFill>
          <a:latin typeface="幼圆" pitchFamily="49" charset="-122"/>
          <a:ea typeface="幼圆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19.jpeg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8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1470025"/>
          </a:xfrm>
        </p:spPr>
        <p:txBody>
          <a:bodyPr>
            <a:normAutofit/>
          </a:bodyPr>
          <a:lstStyle/>
          <a:p>
            <a:r>
              <a:rPr lang="zh-CN" altLang="en-US" sz="4800" b="1" dirty="0">
                <a:solidFill>
                  <a:srgbClr val="0C01EF"/>
                </a:solidFill>
                <a:latin typeface="幼圆" pitchFamily="49" charset="-122"/>
                <a:ea typeface="幼圆" pitchFamily="49" charset="-122"/>
              </a:rPr>
              <a:t>四</a:t>
            </a:r>
            <a:r>
              <a:rPr lang="zh-CN" altLang="en-US" sz="4800" b="1" dirty="0" smtClean="0">
                <a:solidFill>
                  <a:srgbClr val="0C01EF"/>
                </a:solidFill>
                <a:latin typeface="幼圆" pitchFamily="49" charset="-122"/>
                <a:ea typeface="幼圆" pitchFamily="49" charset="-122"/>
              </a:rPr>
              <a:t>轴飞行器的控制</a:t>
            </a:r>
            <a:endParaRPr lang="zh-CN" altLang="en-US" sz="4800" b="1" dirty="0">
              <a:solidFill>
                <a:srgbClr val="0C01EF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962400"/>
            <a:ext cx="6400800" cy="1752600"/>
          </a:xfrm>
        </p:spPr>
        <p:txBody>
          <a:bodyPr>
            <a:normAutofit/>
          </a:bodyPr>
          <a:lstStyle/>
          <a:p>
            <a:pPr algn="l"/>
            <a:r>
              <a:rPr lang="zh-CN" altLang="en-US" sz="2000" dirty="0" smtClean="0">
                <a:solidFill>
                  <a:srgbClr val="0C01EF"/>
                </a:solidFill>
              </a:rPr>
              <a:t>学院：机电工程学院</a:t>
            </a:r>
            <a:endParaRPr lang="en-US" altLang="zh-CN" sz="2000" dirty="0" smtClean="0">
              <a:solidFill>
                <a:srgbClr val="0C01EF"/>
              </a:solidFill>
            </a:endParaRPr>
          </a:p>
          <a:p>
            <a:pPr algn="l"/>
            <a:r>
              <a:rPr lang="zh-CN" altLang="en-US" sz="2000" dirty="0">
                <a:solidFill>
                  <a:srgbClr val="0C01EF"/>
                </a:solidFill>
              </a:rPr>
              <a:t>专业：机械设计制造及其</a:t>
            </a:r>
            <a:r>
              <a:rPr lang="zh-CN" altLang="en-US" sz="2000" dirty="0" smtClean="0">
                <a:solidFill>
                  <a:srgbClr val="0C01EF"/>
                </a:solidFill>
              </a:rPr>
              <a:t>自动化</a:t>
            </a:r>
            <a:endParaRPr lang="en-US" altLang="zh-CN" sz="2000" dirty="0" smtClean="0">
              <a:solidFill>
                <a:srgbClr val="0C01EF"/>
              </a:solidFill>
            </a:endParaRPr>
          </a:p>
          <a:p>
            <a:pPr algn="l"/>
            <a:r>
              <a:rPr lang="zh-CN" altLang="en-US" sz="2000" dirty="0" smtClean="0">
                <a:solidFill>
                  <a:srgbClr val="0C01EF"/>
                </a:solidFill>
              </a:rPr>
              <a:t>姓名：麻建嘉</a:t>
            </a:r>
            <a:r>
              <a:rPr lang="en-US" altLang="zh-CN" sz="2000" dirty="0" smtClean="0">
                <a:solidFill>
                  <a:srgbClr val="0C01EF"/>
                </a:solidFill>
              </a:rPr>
              <a:t>	</a:t>
            </a:r>
            <a:r>
              <a:rPr lang="zh-CN" altLang="en-US" sz="2000" dirty="0" smtClean="0">
                <a:solidFill>
                  <a:srgbClr val="0C01EF"/>
                </a:solidFill>
              </a:rPr>
              <a:t>学号：</a:t>
            </a:r>
            <a:r>
              <a:rPr lang="en-US" altLang="zh-CN" sz="2000" dirty="0" smtClean="0">
                <a:solidFill>
                  <a:srgbClr val="0C01EF"/>
                </a:solidFill>
              </a:rPr>
              <a:t>1001120123</a:t>
            </a:r>
          </a:p>
          <a:p>
            <a:pPr algn="l"/>
            <a:r>
              <a:rPr lang="zh-CN" altLang="en-US" sz="2000" dirty="0" smtClean="0">
                <a:solidFill>
                  <a:srgbClr val="0C01EF"/>
                </a:solidFill>
              </a:rPr>
              <a:t>导师：张应红</a:t>
            </a:r>
            <a:endParaRPr lang="en-US" altLang="zh-CN" sz="2000" dirty="0" smtClean="0">
              <a:solidFill>
                <a:srgbClr val="0C01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54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单总线的优势</a:t>
            </a:r>
            <a:endParaRPr lang="zh-CN" altLang="en-US" dirty="0"/>
          </a:p>
        </p:txBody>
      </p:sp>
      <p:pic>
        <p:nvPicPr>
          <p:cNvPr id="4098" name="Picture 2" descr="C:\Users\CARL\Desktop\毕业设计\PPT 素材\混乱的接线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247775"/>
            <a:ext cx="6067425" cy="452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376612" y="5924550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APM 2.5 </a:t>
            </a:r>
            <a:r>
              <a:rPr lang="zh-CN" alt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飞控的典型接线</a:t>
            </a:r>
            <a:endParaRPr lang="en-US" altLang="zh-CN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endParaRPr lang="zh-CN" alt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03665" y="592455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DBP V1.0 </a:t>
            </a:r>
            <a:r>
              <a:rPr lang="zh-CN" alt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飞控的单总线</a:t>
            </a:r>
            <a:endParaRPr lang="zh-CN" alt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295" y="1346466"/>
            <a:ext cx="6102480" cy="442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541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4" grpId="2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软件设计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1158951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操作系统： </a:t>
            </a:r>
            <a:r>
              <a:rPr lang="en-US" altLang="zh-CN" sz="2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RT-Thread 1.2</a:t>
            </a:r>
            <a:endParaRPr lang="zh-CN" altLang="en-US" sz="2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5125" name="Picture 5" descr="C:\Users\CARL\Desktop\毕业设计\PPT 素材\QQ截图201405171734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64987"/>
            <a:ext cx="6019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600825" y="160876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优势：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600825" y="2086514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优秀的实时性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600825" y="256426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开源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00825" y="3042010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3.</a:t>
            </a:r>
            <a:r>
              <a:rPr lang="zh-CN" altLang="en-US" dirty="0" smtClean="0"/>
              <a:t>丰富的</a:t>
            </a:r>
            <a:r>
              <a:rPr lang="en-US" altLang="zh-CN" dirty="0" smtClean="0"/>
              <a:t>API</a:t>
            </a:r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600825" y="3519758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4.</a:t>
            </a:r>
            <a:r>
              <a:rPr lang="zh-CN" altLang="en-US" dirty="0" smtClean="0"/>
              <a:t>优秀的裁剪性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600825" y="3997506"/>
            <a:ext cx="15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5.</a:t>
            </a:r>
            <a:r>
              <a:rPr lang="zh-CN" altLang="en-US" dirty="0" smtClean="0"/>
              <a:t>丰富的组件</a:t>
            </a:r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600825" y="4953000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7.</a:t>
            </a:r>
            <a:r>
              <a:rPr lang="zh-CN" altLang="en-US" dirty="0" smtClean="0"/>
              <a:t>设备驱动管理</a:t>
            </a:r>
            <a:endParaRPr lang="zh-CN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600825" y="4475254"/>
            <a:ext cx="2325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6.C</a:t>
            </a:r>
            <a:r>
              <a:rPr lang="zh-CN" altLang="en-US" dirty="0" smtClean="0"/>
              <a:t>语言面向对象编程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520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虚拟智能终端理念</a:t>
            </a:r>
            <a:endParaRPr lang="zh-CN" altLang="en-US" dirty="0"/>
          </a:p>
        </p:txBody>
      </p:sp>
      <p:pic>
        <p:nvPicPr>
          <p:cNvPr id="7172" name="Picture 4" descr="C:\Users\CARL\Desktop\毕业设计\PPT 素材\虚拟终端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66800"/>
            <a:ext cx="51816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44622" y="1752600"/>
            <a:ext cx="220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终端之间数据共享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44622" y="3409950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r>
              <a:rPr lang="en-US" altLang="zh-CN" dirty="0" smtClean="0"/>
              <a:t>.</a:t>
            </a:r>
            <a:r>
              <a:rPr lang="zh-CN" altLang="en-US" dirty="0" smtClean="0"/>
              <a:t>节约了主机资源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44622" y="2857500"/>
            <a:ext cx="220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3.</a:t>
            </a:r>
            <a:r>
              <a:rPr lang="zh-CN" altLang="en-US" dirty="0" smtClean="0"/>
              <a:t>充分利用硬件资源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44622" y="2305050"/>
            <a:ext cx="202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r>
              <a:rPr lang="en-US" altLang="zh-CN" dirty="0" smtClean="0"/>
              <a:t>. </a:t>
            </a:r>
            <a:r>
              <a:rPr lang="zh-CN" altLang="en-US" dirty="0" smtClean="0"/>
              <a:t>非常好的实时性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44622" y="3962400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5.</a:t>
            </a:r>
            <a:r>
              <a:rPr lang="zh-CN" altLang="en-US" dirty="0" smtClean="0"/>
              <a:t>本能反应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025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0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飞控主要程序流程</a:t>
            </a:r>
            <a:endParaRPr lang="zh-CN" altLang="en-US" dirty="0"/>
          </a:p>
        </p:txBody>
      </p:sp>
      <p:pic>
        <p:nvPicPr>
          <p:cNvPr id="6146" name="Picture 2" descr="C:\Users\CARL\Desktop\毕业设计\PPT 素材\飞控程序结构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209675"/>
            <a:ext cx="3429000" cy="4887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4876800" y="2295525"/>
            <a:ext cx="106680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72200" y="2353175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得到各个传感器的数据</a:t>
            </a:r>
            <a:endParaRPr lang="zh-CN" altLang="en-US" dirty="0"/>
          </a:p>
        </p:txBody>
      </p:sp>
      <p:sp>
        <p:nvSpPr>
          <p:cNvPr id="7" name="Right Arrow 6"/>
          <p:cNvSpPr/>
          <p:nvPr/>
        </p:nvSpPr>
        <p:spPr>
          <a:xfrm>
            <a:off x="4876800" y="3234230"/>
            <a:ext cx="106680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172200" y="329188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得到飞行器当前姿态</a:t>
            </a:r>
            <a:endParaRPr lang="zh-CN" altLang="en-US" dirty="0"/>
          </a:p>
        </p:txBody>
      </p:sp>
      <p:sp>
        <p:nvSpPr>
          <p:cNvPr id="9" name="Right Arrow 8"/>
          <p:cNvSpPr/>
          <p:nvPr/>
        </p:nvSpPr>
        <p:spPr>
          <a:xfrm>
            <a:off x="4876800" y="4191000"/>
            <a:ext cx="106680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172200" y="424865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得到三个轴的修正量</a:t>
            </a:r>
            <a:endParaRPr lang="zh-CN" alt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4876800" y="5105400"/>
            <a:ext cx="106680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172200" y="516305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得到各个电机的输出量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339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/>
      <p:bldP spid="9" grpId="0" animBg="1"/>
      <p:bldP spid="10" grpId="0"/>
      <p:bldP spid="11" grpId="0" animBg="1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导航算法</a:t>
            </a:r>
            <a:endParaRPr lang="zh-CN" altLang="en-US" dirty="0"/>
          </a:p>
        </p:txBody>
      </p:sp>
      <p:pic>
        <p:nvPicPr>
          <p:cNvPr id="8194" name="Picture 2" descr="C:\Users\CARL\Desktop\毕业设计\论文图片资料\QQ截图2014051918373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49625"/>
            <a:ext cx="4924425" cy="435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354514"/>
              </p:ext>
            </p:extLst>
          </p:nvPr>
        </p:nvGraphicFramePr>
        <p:xfrm>
          <a:off x="6251003" y="1981200"/>
          <a:ext cx="1851025" cy="4432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8" name="公式" r:id="rId4" imgW="901440" imgH="215640" progId="Equation.3">
                  <p:embed/>
                </p:oleObj>
              </mc:Choice>
              <mc:Fallback>
                <p:oleObj name="公式" r:id="rId4" imgW="90144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51003" y="1981200"/>
                        <a:ext cx="1851025" cy="4432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3052283"/>
              </p:ext>
            </p:extLst>
          </p:nvPr>
        </p:nvGraphicFramePr>
        <p:xfrm>
          <a:off x="6251003" y="2514600"/>
          <a:ext cx="1800225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9" name="公式" r:id="rId6" imgW="876240" imgH="203040" progId="Equation.3">
                  <p:embed/>
                </p:oleObj>
              </mc:Choice>
              <mc:Fallback>
                <p:oleObj name="公式" r:id="rId6" imgW="876240" imgH="203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1003" y="2514600"/>
                        <a:ext cx="1800225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8804594"/>
              </p:ext>
            </p:extLst>
          </p:nvPr>
        </p:nvGraphicFramePr>
        <p:xfrm>
          <a:off x="6251003" y="3035300"/>
          <a:ext cx="1852613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0" name="公式" r:id="rId8" imgW="901440" imgH="215640" progId="Equation.3">
                  <p:embed/>
                </p:oleObj>
              </mc:Choice>
              <mc:Fallback>
                <p:oleObj name="公式" r:id="rId8" imgW="90144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1003" y="3035300"/>
                        <a:ext cx="1852613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own Arrow 7"/>
          <p:cNvSpPr/>
          <p:nvPr/>
        </p:nvSpPr>
        <p:spPr>
          <a:xfrm>
            <a:off x="6999285" y="3547363"/>
            <a:ext cx="484632" cy="12067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467600" y="3966091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PID</a:t>
            </a: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</a:rPr>
              <a:t>算法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25325" y="4788187"/>
            <a:ext cx="183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0C01EF"/>
                </a:solidFill>
              </a:rPr>
              <a:t>期望姿态</a:t>
            </a:r>
            <a:endParaRPr lang="zh-CN" altLang="en-US" sz="3200" b="1" dirty="0">
              <a:solidFill>
                <a:srgbClr val="0C01E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14400" y="1183243"/>
            <a:ext cx="3861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0C01EF"/>
                </a:solidFill>
              </a:rPr>
              <a:t>导航 </a:t>
            </a:r>
            <a:r>
              <a:rPr lang="en-US" altLang="zh-CN" sz="2400" b="1" dirty="0" smtClean="0">
                <a:solidFill>
                  <a:srgbClr val="0C01EF"/>
                </a:solidFill>
              </a:rPr>
              <a:t>= </a:t>
            </a:r>
            <a:r>
              <a:rPr lang="zh-CN" altLang="en-US" sz="2400" b="1" dirty="0" smtClean="0">
                <a:solidFill>
                  <a:srgbClr val="0C01EF"/>
                </a:solidFill>
              </a:rPr>
              <a:t>减少位置误差的过程</a:t>
            </a:r>
            <a:endParaRPr lang="zh-CN" altLang="en-US" sz="2400" b="1" dirty="0">
              <a:solidFill>
                <a:srgbClr val="0C01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32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试飞</a:t>
            </a:r>
          </a:p>
        </p:txBody>
      </p:sp>
      <p:pic>
        <p:nvPicPr>
          <p:cNvPr id="9218" name="Picture 2" descr="C:\Users\CARL\Desktop\毕业设计\PPT 素材\QQ截图2014052820492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19200"/>
            <a:ext cx="7496175" cy="498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CARL\Desktop\毕业设计\PPT 素材\QQ截图201405282050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19200"/>
            <a:ext cx="7510462" cy="493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60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演示结束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1001151" y="2819400"/>
            <a:ext cx="71417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5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感谢各位老师的指导！</a:t>
            </a:r>
            <a:endParaRPr lang="en-US" altLang="zh-CN" sz="5400" b="1" cap="all" dirty="0" smtClean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774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内容提纲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600201"/>
            <a:ext cx="3810000" cy="2971799"/>
          </a:xfrm>
        </p:spPr>
        <p:txBody>
          <a:bodyPr/>
          <a:lstStyle/>
          <a:p>
            <a:r>
              <a:rPr lang="zh-CN" altLang="en-US" dirty="0" smtClean="0"/>
              <a:t>四轴飞行器</a:t>
            </a:r>
            <a:r>
              <a:rPr lang="zh-CN" altLang="en-US" dirty="0"/>
              <a:t>原理</a:t>
            </a:r>
            <a:endParaRPr lang="en-US" altLang="zh-CN" dirty="0" smtClean="0"/>
          </a:p>
          <a:p>
            <a:r>
              <a:rPr lang="zh-CN" altLang="en-US" dirty="0" smtClean="0"/>
              <a:t>结构设计</a:t>
            </a:r>
            <a:endParaRPr lang="en-US" altLang="zh-CN" dirty="0" smtClean="0"/>
          </a:p>
          <a:p>
            <a:r>
              <a:rPr lang="zh-CN" altLang="en-US" dirty="0" smtClean="0"/>
              <a:t>硬件设计</a:t>
            </a:r>
            <a:endParaRPr lang="en-US" altLang="zh-CN" dirty="0" smtClean="0"/>
          </a:p>
          <a:p>
            <a:r>
              <a:rPr lang="zh-CN" altLang="en-US" dirty="0" smtClean="0"/>
              <a:t>软件设计</a:t>
            </a:r>
            <a:endParaRPr lang="en-US" altLang="zh-CN" dirty="0" smtClean="0"/>
          </a:p>
          <a:p>
            <a:r>
              <a:rPr lang="zh-CN" altLang="en-US" dirty="0"/>
              <a:t>试飞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81984" y="213360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0C01EF"/>
                </a:solidFill>
              </a:rPr>
              <a:t>电路与构件融合</a:t>
            </a:r>
            <a:endParaRPr lang="zh-CN" altLang="en-US" sz="3200" b="1" dirty="0">
              <a:solidFill>
                <a:srgbClr val="0C01E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72423" y="2724723"/>
            <a:ext cx="36888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0C01EF"/>
                </a:solidFill>
              </a:rPr>
              <a:t>单总线（</a:t>
            </a:r>
            <a:r>
              <a:rPr lang="en-US" altLang="zh-CN" sz="3200" b="1" dirty="0" smtClean="0">
                <a:solidFill>
                  <a:srgbClr val="0C01EF"/>
                </a:solidFill>
              </a:rPr>
              <a:t>CAN Bus</a:t>
            </a:r>
            <a:r>
              <a:rPr lang="zh-CN" altLang="en-US" sz="3200" b="1" dirty="0" smtClean="0">
                <a:solidFill>
                  <a:srgbClr val="0C01EF"/>
                </a:solidFill>
              </a:rPr>
              <a:t>）</a:t>
            </a:r>
            <a:endParaRPr lang="zh-CN" altLang="en-US" sz="3200" b="1" dirty="0">
              <a:solidFill>
                <a:srgbClr val="0C01E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81984" y="3278607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0C01EF"/>
                </a:solidFill>
              </a:rPr>
              <a:t>虚拟智能终端理念</a:t>
            </a:r>
            <a:endParaRPr lang="zh-CN" altLang="en-US" sz="3200" b="1" dirty="0">
              <a:solidFill>
                <a:srgbClr val="0C01EF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3581400" y="2808994"/>
            <a:ext cx="1066800" cy="4696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92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152400"/>
            <a:ext cx="5334001" cy="846830"/>
          </a:xfrm>
        </p:spPr>
        <p:txBody>
          <a:bodyPr/>
          <a:lstStyle/>
          <a:p>
            <a:r>
              <a:rPr lang="zh-CN" altLang="en-US" dirty="0" smtClean="0"/>
              <a:t>设计背景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市场需求</a:t>
            </a:r>
            <a:endParaRPr lang="en-US" altLang="zh-CN" dirty="0" smtClean="0"/>
          </a:p>
          <a:p>
            <a:r>
              <a:rPr lang="zh-CN" altLang="en-US" dirty="0" smtClean="0"/>
              <a:t>研究空缺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514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智能化飞行器分类</a:t>
            </a:r>
            <a:endParaRPr lang="zh-CN" altLang="en-US" dirty="0"/>
          </a:p>
        </p:txBody>
      </p:sp>
      <p:pic>
        <p:nvPicPr>
          <p:cNvPr id="1026" name="Picture 2" descr="C:\Users\CARL\Desktop\毕业设计\PPT 素材\QQ截图201406022120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" y="1219200"/>
            <a:ext cx="7309906" cy="489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own Arrow Callout 5"/>
          <p:cNvSpPr/>
          <p:nvPr/>
        </p:nvSpPr>
        <p:spPr>
          <a:xfrm>
            <a:off x="3352800" y="1676400"/>
            <a:ext cx="1650473" cy="914400"/>
          </a:xfrm>
          <a:prstGeom prst="downArrowCallou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全球鹰无人机</a:t>
            </a:r>
            <a:endParaRPr lang="zh-CN" altLang="en-US" b="1" dirty="0"/>
          </a:p>
        </p:txBody>
      </p:sp>
      <p:sp>
        <p:nvSpPr>
          <p:cNvPr id="8" name="Down Arrow Callout 7"/>
          <p:cNvSpPr/>
          <p:nvPr/>
        </p:nvSpPr>
        <p:spPr>
          <a:xfrm>
            <a:off x="2743200" y="1809750"/>
            <a:ext cx="838200" cy="914400"/>
          </a:xfrm>
          <a:prstGeom prst="downArrowCallou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DBP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726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四轴飞行器原理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99" y="1795530"/>
            <a:ext cx="4537710" cy="3989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99" y="1795530"/>
            <a:ext cx="4537710" cy="3989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907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8" presetClass="emph" presetSubtype="0" accel="5000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Rot by="-21600000">
                                      <p:cBhvr>
                                        <p:cTn id="18" dur="4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结构设计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0"/>
            <a:ext cx="1752600" cy="243840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1.</a:t>
            </a:r>
            <a:r>
              <a:rPr lang="zh-CN" altLang="en-US" dirty="0" smtClean="0"/>
              <a:t>重量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2.</a:t>
            </a:r>
            <a:r>
              <a:rPr lang="zh-CN" altLang="en-US" dirty="0" smtClean="0"/>
              <a:t>强度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3.</a:t>
            </a:r>
            <a:r>
              <a:rPr lang="zh-CN" altLang="en-US" dirty="0"/>
              <a:t>复杂度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4.</a:t>
            </a:r>
            <a:r>
              <a:rPr lang="zh-CN" altLang="en-US" dirty="0" smtClean="0"/>
              <a:t>成本</a:t>
            </a:r>
            <a:endParaRPr lang="zh-CN" altLang="en-US" dirty="0"/>
          </a:p>
        </p:txBody>
      </p:sp>
      <p:sp>
        <p:nvSpPr>
          <p:cNvPr id="4" name="Right Brace 3"/>
          <p:cNvSpPr/>
          <p:nvPr/>
        </p:nvSpPr>
        <p:spPr>
          <a:xfrm>
            <a:off x="2975265" y="1676400"/>
            <a:ext cx="401782" cy="205740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62400" y="2437537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0C01EF"/>
                </a:solidFill>
                <a:latin typeface="+mj-ea"/>
                <a:ea typeface="+mj-ea"/>
              </a:rPr>
              <a:t>电路</a:t>
            </a:r>
            <a:r>
              <a:rPr lang="zh-CN" altLang="en-US" sz="3200" b="1" dirty="0">
                <a:solidFill>
                  <a:srgbClr val="0C01EF"/>
                </a:solidFill>
                <a:latin typeface="+mj-ea"/>
                <a:ea typeface="+mj-ea"/>
              </a:rPr>
              <a:t>与</a:t>
            </a:r>
            <a:r>
              <a:rPr lang="zh-CN" altLang="en-US" sz="3200" b="1" dirty="0" smtClean="0">
                <a:solidFill>
                  <a:srgbClr val="0C01EF"/>
                </a:solidFill>
                <a:latin typeface="+mj-ea"/>
                <a:ea typeface="+mj-ea"/>
              </a:rPr>
              <a:t>结构融合设计</a:t>
            </a:r>
            <a:endParaRPr lang="zh-CN" altLang="en-US" sz="3200" b="1" dirty="0">
              <a:solidFill>
                <a:srgbClr val="0C01EF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54189" y="4343400"/>
            <a:ext cx="3150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/>
              <a:t>结构部件智能化 </a:t>
            </a:r>
            <a:endParaRPr lang="zh-CN" altLang="en-US" sz="3200" dirty="0"/>
          </a:p>
        </p:txBody>
      </p:sp>
      <p:sp>
        <p:nvSpPr>
          <p:cNvPr id="8" name="Down Arrow 7"/>
          <p:cNvSpPr/>
          <p:nvPr/>
        </p:nvSpPr>
        <p:spPr>
          <a:xfrm>
            <a:off x="5638800" y="3339956"/>
            <a:ext cx="381000" cy="7876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782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6" grpId="0"/>
      <p:bldP spid="7" grpId="0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结构设计实物图</a:t>
            </a:r>
            <a:endParaRPr lang="zh-CN" altLang="en-US" dirty="0"/>
          </a:p>
        </p:txBody>
      </p:sp>
      <p:pic>
        <p:nvPicPr>
          <p:cNvPr id="1026" name="Picture 2" descr="C:\Users\CARL\Desktop\毕业设计\PPT 素材\IMG_155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60764"/>
            <a:ext cx="67056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45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主要构件</a:t>
            </a:r>
            <a:endParaRPr lang="zh-CN" altLang="en-US" dirty="0"/>
          </a:p>
        </p:txBody>
      </p:sp>
      <p:pic>
        <p:nvPicPr>
          <p:cNvPr id="2050" name="Picture 2" descr="C:\Users\CARL\Desktop\毕业设计\论文图片资料\QQ截图201405160919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659" y="1295400"/>
            <a:ext cx="4317941" cy="3121725"/>
          </a:xfrm>
          <a:prstGeom prst="rect">
            <a:avLst/>
          </a:prstGeom>
          <a:noFill/>
          <a:ln w="254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CARL\Desktop\毕业设计\论文图片资料\QQ截图201405160944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33" y="3886200"/>
            <a:ext cx="3335553" cy="2179929"/>
          </a:xfrm>
          <a:prstGeom prst="rect">
            <a:avLst/>
          </a:prstGeom>
          <a:noFill/>
          <a:ln w="254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CARL\Desktop\毕业设计\论文图片资料\QQ截图2014051609562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27" y="1323402"/>
            <a:ext cx="3156459" cy="2060726"/>
          </a:xfrm>
          <a:prstGeom prst="rect">
            <a:avLst/>
          </a:prstGeom>
          <a:noFill/>
          <a:ln w="254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21914" y="4520975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电源板</a:t>
            </a:r>
            <a:r>
              <a:rPr lang="en-US" altLang="zh-CN" dirty="0" smtClean="0"/>
              <a:t>/</a:t>
            </a:r>
            <a:r>
              <a:rPr lang="zh-CN" altLang="en-US" dirty="0"/>
              <a:t>中央板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35478" y="610651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支臂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55761" y="3384128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电子调速器</a:t>
            </a:r>
            <a:r>
              <a:rPr lang="en-US" altLang="zh-CN" dirty="0" smtClean="0"/>
              <a:t>/</a:t>
            </a:r>
            <a:r>
              <a:rPr lang="zh-CN" altLang="en-US" dirty="0" smtClean="0"/>
              <a:t>电机座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274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硬件连接（单总线结构）</a:t>
            </a:r>
            <a:endParaRPr lang="zh-CN" alt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752600" y="2971800"/>
            <a:ext cx="5867400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52600" y="3352800"/>
            <a:ext cx="5867400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981200" y="1981200"/>
            <a:ext cx="175260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飞行控制器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05400" y="1981199"/>
            <a:ext cx="175260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/>
              <a:t>电子调速器</a:t>
            </a:r>
            <a:endParaRPr lang="zh-CN" alt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981200" y="3733800"/>
            <a:ext cx="175260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/>
              <a:t>电源</a:t>
            </a:r>
            <a:endParaRPr lang="zh-CN" alt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5105400" y="3758045"/>
            <a:ext cx="213360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UEB</a:t>
            </a:r>
            <a:r>
              <a:rPr lang="zh-CN" altLang="en-US" sz="2400" dirty="0" smtClean="0"/>
              <a:t>拓展模块</a:t>
            </a:r>
            <a:endParaRPr lang="zh-CN" altLang="en-US" sz="2400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2362200" y="2442865"/>
            <a:ext cx="0" cy="528935"/>
          </a:xfrm>
          <a:prstGeom prst="line">
            <a:avLst/>
          </a:prstGeom>
          <a:ln w="25400" cap="rnd">
            <a:solidFill>
              <a:schemeClr val="accent3">
                <a:lumMod val="7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2514600" y="2442866"/>
            <a:ext cx="0" cy="909934"/>
          </a:xfrm>
          <a:prstGeom prst="line">
            <a:avLst/>
          </a:prstGeom>
          <a:ln w="25400">
            <a:solidFill>
              <a:schemeClr val="accent3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3048000" y="2971800"/>
            <a:ext cx="0" cy="761997"/>
          </a:xfrm>
          <a:prstGeom prst="line">
            <a:avLst/>
          </a:prstGeom>
          <a:ln w="25400">
            <a:solidFill>
              <a:schemeClr val="accent3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3200400" y="3352801"/>
            <a:ext cx="0" cy="380999"/>
          </a:xfrm>
          <a:prstGeom prst="line">
            <a:avLst/>
          </a:prstGeom>
          <a:ln w="25400">
            <a:solidFill>
              <a:schemeClr val="accent3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5410200" y="2442866"/>
            <a:ext cx="0" cy="528935"/>
          </a:xfrm>
          <a:prstGeom prst="line">
            <a:avLst/>
          </a:prstGeom>
          <a:ln w="25400">
            <a:solidFill>
              <a:schemeClr val="accent3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562600" y="2445099"/>
            <a:ext cx="0" cy="907699"/>
          </a:xfrm>
          <a:prstGeom prst="line">
            <a:avLst/>
          </a:prstGeom>
          <a:ln w="25400">
            <a:solidFill>
              <a:schemeClr val="accent3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6248400" y="2971801"/>
            <a:ext cx="0" cy="786245"/>
          </a:xfrm>
          <a:prstGeom prst="line">
            <a:avLst/>
          </a:prstGeom>
          <a:ln w="25400">
            <a:solidFill>
              <a:schemeClr val="accent3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6400800" y="3364923"/>
            <a:ext cx="0" cy="393124"/>
          </a:xfrm>
          <a:prstGeom prst="line">
            <a:avLst/>
          </a:prstGeom>
          <a:ln w="25400">
            <a:solidFill>
              <a:schemeClr val="accent3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987799" y="2587583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accent3">
                    <a:lumMod val="75000"/>
                  </a:schemeClr>
                </a:solidFill>
              </a:rPr>
              <a:t>CAN Bus</a:t>
            </a:r>
            <a:endParaRPr lang="zh-CN" alt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507939" y="4654034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非常简单的接线</a:t>
            </a:r>
            <a:endParaRPr lang="zh-CN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07939" y="5051941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r>
              <a:rPr lang="en-US" altLang="zh-CN" dirty="0" smtClean="0"/>
              <a:t>.</a:t>
            </a:r>
            <a:r>
              <a:rPr lang="zh-CN" altLang="en-US" dirty="0" smtClean="0"/>
              <a:t>优秀的实时性能</a:t>
            </a:r>
            <a:endParaRPr lang="zh-CN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507939" y="5449848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3.</a:t>
            </a:r>
            <a:r>
              <a:rPr lang="zh-CN" altLang="en-US" dirty="0" smtClean="0"/>
              <a:t>智能的反应过程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789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19" grpId="0" animBg="1"/>
      <p:bldP spid="40" grpId="0"/>
      <p:bldP spid="41" grpId="0"/>
      <p:bldP spid="43" grpId="0"/>
      <p:bldP spid="4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932</TotalTime>
  <Words>269</Words>
  <Application>Microsoft Office PowerPoint</Application>
  <PresentationFormat>On-screen Show (4:3)</PresentationFormat>
  <Paragraphs>73</Paragraphs>
  <Slides>16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Office Theme</vt:lpstr>
      <vt:lpstr>公式</vt:lpstr>
      <vt:lpstr>四轴飞行器的控制</vt:lpstr>
      <vt:lpstr>内容提纲</vt:lpstr>
      <vt:lpstr>设计背景</vt:lpstr>
      <vt:lpstr>智能化飞行器分类</vt:lpstr>
      <vt:lpstr>四轴飞行器原理</vt:lpstr>
      <vt:lpstr>结构设计</vt:lpstr>
      <vt:lpstr>结构设计实物图</vt:lpstr>
      <vt:lpstr>主要构件</vt:lpstr>
      <vt:lpstr>硬件连接（单总线结构）</vt:lpstr>
      <vt:lpstr>单总线的优势</vt:lpstr>
      <vt:lpstr>软件设计</vt:lpstr>
      <vt:lpstr>虚拟智能终端理念</vt:lpstr>
      <vt:lpstr>飞控主要程序流程</vt:lpstr>
      <vt:lpstr>导航算法</vt:lpstr>
      <vt:lpstr>试飞</vt:lpstr>
      <vt:lpstr>演示结束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</dc:creator>
  <cp:lastModifiedBy>CARL</cp:lastModifiedBy>
  <cp:revision>171</cp:revision>
  <dcterms:created xsi:type="dcterms:W3CDTF">2006-08-16T00:00:00Z</dcterms:created>
  <dcterms:modified xsi:type="dcterms:W3CDTF">2014-06-09T00:09:23Z</dcterms:modified>
</cp:coreProperties>
</file>